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0" r:id="rId5"/>
  </p:sldMasterIdLst>
  <p:notesMasterIdLst>
    <p:notesMasterId r:id="rId18"/>
  </p:notesMasterIdLst>
  <p:sldIdLst>
    <p:sldId id="257" r:id="rId6"/>
    <p:sldId id="260" r:id="rId7"/>
    <p:sldId id="281" r:id="rId8"/>
    <p:sldId id="285" r:id="rId9"/>
    <p:sldId id="1792" r:id="rId10"/>
    <p:sldId id="1793" r:id="rId11"/>
    <p:sldId id="1794" r:id="rId12"/>
    <p:sldId id="288" r:id="rId13"/>
    <p:sldId id="289" r:id="rId14"/>
    <p:sldId id="1795" r:id="rId15"/>
    <p:sldId id="1796" r:id="rId16"/>
    <p:sldId id="261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4472C4"/>
    <a:srgbClr val="5B9BD5"/>
    <a:srgbClr val="FFC000"/>
    <a:srgbClr val="4A8522"/>
    <a:srgbClr val="BE5108"/>
    <a:srgbClr val="2E6CA4"/>
    <a:srgbClr val="D29500"/>
    <a:srgbClr val="008080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44" autoAdjust="0"/>
    <p:restoredTop sz="94674"/>
  </p:normalViewPr>
  <p:slideViewPr>
    <p:cSldViewPr snapToGrid="0" snapToObjects="1">
      <p:cViewPr varScale="1">
        <p:scale>
          <a:sx n="114" d="100"/>
          <a:sy n="114" d="100"/>
        </p:scale>
        <p:origin x="96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e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DD76A9-6ED0-49BA-BB7B-9B73A7C7D42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829BE6-5894-4C1E-882A-AD9CD83E0AF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8805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0DAD6-A791-C042-8192-2D070259AA6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8976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0DAD6-A791-C042-8192-2D070259AA6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6864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0DAD6-A791-C042-8192-2D070259AA6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1835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0DAD6-A791-C042-8192-2D070259AA6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3483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0DAD6-A791-C042-8192-2D070259AA6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7928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0DAD6-A791-C042-8192-2D070259AA6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34833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0DAD6-A791-C042-8192-2D070259AA61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6407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0DAD6-A791-C042-8192-2D070259AA61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5259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554E36-9222-AF4C-9BA7-A343E9F77E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29A3D4-7C14-2F4A-BA3D-E0CCD1322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D28074-1B76-CF4B-BEB2-5DCC1FC2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3286B1-FCC4-D247-9DFA-2CFB95F3E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442ADE8-345D-7C4B-9E7D-BBE2B54C4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8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7A5C94-0F02-3647-AF1A-B9AD7B6B4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F5E1DF-A6B8-1045-8A45-EF1BEF1F4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1FD777-B420-4B46-9E56-F23AF4338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AA9CEA-F4EA-CA42-9012-E71138167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447BB6-2FD5-EC43-AA6C-E6F48478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28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8C263F1-EE0B-EB43-A868-F01FEF939B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196BF2E-D20F-474B-ADC4-0099C11C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23F22-D43F-AC45-964E-5D235FDB1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B521A6-5B63-DA41-AAEE-5AE0B88EE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2E51AB-48F4-2E4E-91B1-D07E627C4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7539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só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Uma imagem contendo água, esqui, azul, ladeira&#10;&#10;Descrição gerada automaticamente">
            <a:extLst>
              <a:ext uri="{FF2B5EF4-FFF2-40B4-BE49-F238E27FC236}">
                <a16:creationId xmlns:a16="http://schemas.microsoft.com/office/drawing/2014/main" id="{72D07992-B1C1-0948-A35D-C3CD934CB0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0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3889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ench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squi, homem, céu noturno, segurando&#10;&#10;Descrição gerada automaticamente">
            <a:extLst>
              <a:ext uri="{FF2B5EF4-FFF2-40B4-BE49-F238E27FC236}">
                <a16:creationId xmlns:a16="http://schemas.microsoft.com/office/drawing/2014/main" id="{59A2B7B4-0BE5-FA4D-AD38-D1E689BE51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133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2345038" y="2484242"/>
            <a:ext cx="8443915" cy="1044840"/>
          </a:xfrm>
        </p:spPr>
        <p:txBody>
          <a:bodyPr anchor="b">
            <a:noAutofit/>
          </a:bodyPr>
          <a:lstStyle>
            <a:lvl1pPr algn="l">
              <a:defRPr sz="3600" b="1" i="0">
                <a:latin typeface="Arial"/>
                <a:cs typeface="Arial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3" name="Subtitle 2"/>
          <p:cNvSpPr>
            <a:spLocks noGrp="1"/>
          </p:cNvSpPr>
          <p:nvPr userDrawn="1">
            <p:ph type="subTitle" idx="1"/>
          </p:nvPr>
        </p:nvSpPr>
        <p:spPr>
          <a:xfrm>
            <a:off x="2345038" y="3541534"/>
            <a:ext cx="8443913" cy="1599089"/>
          </a:xfrm>
        </p:spPr>
        <p:txBody>
          <a:bodyPr lIns="0" rIns="0" anchor="t"/>
          <a:lstStyle>
            <a:lvl1pPr marL="0" indent="0" algn="l"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126120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1391134" y="1294544"/>
            <a:ext cx="9379455" cy="2145245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buNone/>
              <a:defRPr sz="3600" b="1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 userDrawn="1">
            <p:ph sz="quarter" idx="13"/>
          </p:nvPr>
        </p:nvSpPr>
        <p:spPr>
          <a:xfrm>
            <a:off x="1397001" y="3476031"/>
            <a:ext cx="9387417" cy="826787"/>
          </a:xfrm>
        </p:spPr>
        <p:txBody>
          <a:bodyPr/>
          <a:lstStyle>
            <a:lvl1pPr marL="0" indent="0">
              <a:buNone/>
              <a:defRPr>
                <a:solidFill>
                  <a:schemeClr val="accent6"/>
                </a:solidFill>
              </a:defRPr>
            </a:lvl1pPr>
            <a:lvl2pPr marL="182880" indent="0">
              <a:buNone/>
              <a:defRPr>
                <a:solidFill>
                  <a:schemeClr val="bg1"/>
                </a:solidFill>
              </a:defRPr>
            </a:lvl2pPr>
            <a:lvl3pPr marL="36576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11323014" y="6396703"/>
            <a:ext cx="426604" cy="290231"/>
          </a:xfrm>
        </p:spPr>
        <p:txBody>
          <a:bodyPr/>
          <a:lstStyle/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824784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44501" y="1143000"/>
            <a:ext cx="11305116" cy="5032375"/>
          </a:xfrm>
        </p:spPr>
        <p:txBody>
          <a:bodyPr wrap="square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12135016" y="4453273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US" sz="1800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>
              <a:defRPr/>
            </a:pPr>
            <a:fld id="{63731359-3084-4070-9A2A-871D31AABBC7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8866547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20"/>
          </p:nvPr>
        </p:nvSpPr>
        <p:spPr>
          <a:xfrm>
            <a:off x="450849" y="1567403"/>
            <a:ext cx="11298768" cy="46079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455975" y="837192"/>
            <a:ext cx="11298768" cy="332509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0" i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243512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8566" y="1153496"/>
            <a:ext cx="5600423" cy="50218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/>
                </a:solidFill>
                <a:latin typeface="+mn-lt"/>
              </a:defRPr>
            </a:lvl1pPr>
            <a:lvl2pPr>
              <a:defRPr sz="2200">
                <a:solidFill>
                  <a:schemeClr val="tx2"/>
                </a:solidFill>
                <a:latin typeface="+mn-lt"/>
              </a:defRPr>
            </a:lvl2pPr>
            <a:lvl3pPr>
              <a:defRPr sz="2000">
                <a:solidFill>
                  <a:schemeClr val="tx2"/>
                </a:solidFill>
                <a:latin typeface="+mn-lt"/>
              </a:defRPr>
            </a:lvl3pPr>
            <a:lvl4pPr marL="1371600" indent="0">
              <a:buNone/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4pPr>
            <a:lvl5pPr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7033" y="1158264"/>
            <a:ext cx="5602585" cy="50218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/>
                </a:solidFill>
                <a:latin typeface="+mn-lt"/>
              </a:defRPr>
            </a:lvl1pPr>
            <a:lvl2pPr>
              <a:defRPr sz="2200">
                <a:solidFill>
                  <a:schemeClr val="tx2"/>
                </a:solidFill>
                <a:latin typeface="+mn-lt"/>
              </a:defRPr>
            </a:lvl2pPr>
            <a:lvl3pPr>
              <a:defRPr sz="2000">
                <a:solidFill>
                  <a:schemeClr val="tx2"/>
                </a:solidFill>
                <a:latin typeface="+mn-lt"/>
              </a:defRPr>
            </a:lvl3pPr>
            <a:lvl4pPr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4pPr>
            <a:lvl5pPr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048233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73F00B-3914-E641-8F4F-EBE88E4C7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0BA2F4-0ECA-1948-95FD-B64748ED1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DABF55-B21A-8744-8571-8A7C22EB9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62BC24-E224-7942-9215-C197A40F2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B70C35-A78F-444F-9523-3F8AC9F7C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40320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0850" y="3264300"/>
            <a:ext cx="3695577" cy="2911075"/>
          </a:xfrm>
        </p:spPr>
        <p:txBody>
          <a:bodyPr/>
          <a:lstStyle>
            <a:lvl1pPr>
              <a:spcAft>
                <a:spcPts val="400"/>
              </a:spcAft>
              <a:defRPr sz="1600">
                <a:solidFill>
                  <a:schemeClr val="tx1"/>
                </a:solidFill>
                <a:latin typeface="+mn-lt"/>
              </a:defRPr>
            </a:lvl1pPr>
            <a:lvl2pPr>
              <a:spcAft>
                <a:spcPts val="400"/>
              </a:spcAft>
              <a:defRPr sz="1600">
                <a:solidFill>
                  <a:schemeClr val="tx1"/>
                </a:solidFill>
                <a:latin typeface="+mn-lt"/>
              </a:defRPr>
            </a:lvl2pPr>
            <a:lvl3pPr>
              <a:spcAft>
                <a:spcPts val="400"/>
              </a:spcAft>
              <a:defRPr sz="1400">
                <a:solidFill>
                  <a:schemeClr val="tx1"/>
                </a:solidFill>
                <a:latin typeface="+mn-lt"/>
              </a:defRPr>
            </a:lvl3pPr>
            <a:lvl4pPr marL="1371600" indent="0">
              <a:buNone/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4pPr>
            <a:lvl5pPr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9298" y="3264300"/>
            <a:ext cx="3696101" cy="2911075"/>
          </a:xfrm>
        </p:spPr>
        <p:txBody>
          <a:bodyPr/>
          <a:lstStyle>
            <a:lvl1pPr>
              <a:spcAft>
                <a:spcPts val="400"/>
              </a:spcAft>
              <a:defRPr sz="1600">
                <a:solidFill>
                  <a:schemeClr val="tx1"/>
                </a:solidFill>
                <a:latin typeface="+mn-lt"/>
              </a:defRPr>
            </a:lvl1pPr>
            <a:lvl2pPr>
              <a:spcAft>
                <a:spcPts val="400"/>
              </a:spcAft>
              <a:defRPr sz="1600">
                <a:solidFill>
                  <a:schemeClr val="tx1"/>
                </a:solidFill>
                <a:latin typeface="+mn-lt"/>
              </a:defRPr>
            </a:lvl2pPr>
            <a:lvl3pPr>
              <a:spcAft>
                <a:spcPts val="400"/>
              </a:spcAft>
              <a:defRPr sz="1400">
                <a:solidFill>
                  <a:schemeClr val="tx1"/>
                </a:solidFill>
                <a:latin typeface="+mn-lt"/>
              </a:defRPr>
            </a:lvl3pPr>
            <a:lvl4pPr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4pPr>
            <a:lvl5pPr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8055465" y="3264300"/>
            <a:ext cx="3694153" cy="2911075"/>
          </a:xfrm>
        </p:spPr>
        <p:txBody>
          <a:bodyPr/>
          <a:lstStyle>
            <a:lvl1pPr>
              <a:spcAft>
                <a:spcPts val="400"/>
              </a:spcAft>
              <a:defRPr sz="1600">
                <a:solidFill>
                  <a:schemeClr val="tx1"/>
                </a:solidFill>
                <a:latin typeface="+mn-lt"/>
              </a:defRPr>
            </a:lvl1pPr>
            <a:lvl2pPr>
              <a:spcAft>
                <a:spcPts val="400"/>
              </a:spcAft>
              <a:defRPr sz="1600">
                <a:solidFill>
                  <a:schemeClr val="tx1"/>
                </a:solidFill>
                <a:latin typeface="+mn-lt"/>
              </a:defRPr>
            </a:lvl2pPr>
            <a:lvl3pPr>
              <a:spcAft>
                <a:spcPts val="400"/>
              </a:spcAft>
              <a:defRPr sz="1400">
                <a:solidFill>
                  <a:schemeClr val="tx1"/>
                </a:solidFill>
                <a:latin typeface="+mn-lt"/>
              </a:defRPr>
            </a:lvl3pPr>
            <a:lvl4pPr marL="1371600" indent="0">
              <a:buNone/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4pPr>
            <a:lvl5pPr>
              <a:defRPr sz="1800">
                <a:solidFill>
                  <a:schemeClr val="bg1">
                    <a:lumMod val="25000"/>
                  </a:schemeClr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55975" y="837192"/>
            <a:ext cx="11298768" cy="332509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0" i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225128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988373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455975" y="837192"/>
            <a:ext cx="11298768" cy="332509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0" i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000066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6417" y="336550"/>
            <a:ext cx="9409107" cy="5302250"/>
          </a:xfrm>
        </p:spPr>
        <p:txBody>
          <a:bodyPr lIns="0" tIns="0" rIns="0" bIns="0" anchor="ctr">
            <a:noAutofit/>
          </a:bodyPr>
          <a:lstStyle>
            <a:lvl1pPr marL="0" indent="0" algn="l">
              <a:spcAft>
                <a:spcPts val="0"/>
              </a:spcAft>
              <a:buNone/>
              <a:defRPr sz="28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761860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561089"/>
      </p:ext>
    </p:extLst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6EA93F-55EB-4334-A057-677D509485CE}" type="datetime1">
              <a:rPr lang="pt-BR" smtClean="0"/>
              <a:pPr>
                <a:defRPr/>
              </a:pPr>
              <a:t>07/02/2020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Data Integration e Data Quality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927834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CA8624-0686-8E47-B79B-37483D64D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9039C62-6218-A546-9CFF-9F46DAD6F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A4653FF-4271-B64A-8735-66FC68B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D565D4-3390-0248-968F-F3E2527B8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53A1F9-865F-124E-92A9-7F1B01B4C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14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FD4BC-5056-6942-886A-D743DD1A5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32AEA0-46EA-2B44-BFD4-FA2E0CCCED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1A690A9-1C4D-6843-A0BB-1C081A26F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CF8CAE9-4C7C-2644-A1E5-C5B81E021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3DBCBA-9278-B24C-A75C-D26F542E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EA19CE1-BC8F-D449-B8E6-DBE972623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8423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E3CDE5-9038-DE4B-92D8-6791D76F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C6CA38-F1C8-9140-99E2-B220E1FA5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B5337D5-AC96-E14F-9A16-FA65DF568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93F858B-ED58-5F4C-B8E6-31D8BFA85B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9D02C9E-1179-F041-95C8-97D72C8193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D8A4143-A0DD-2E4A-BB33-A1B3D6B40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0DC0333-EC20-A049-A36C-45E7B4305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CB56E5E-F6EF-0243-938C-1248B57D2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855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0ACE1D-3400-184A-B61C-987627692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95588BE-66B0-3D48-BE63-FDAF3E7E0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A017C20-F6B7-5D45-911C-E6ED7ABC4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E20E130-ED6C-C94C-A222-D65B1166D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9169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9CDB4E1-5210-284E-B9D4-998ECF0A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5F0D3E7-17DE-504F-A366-F1EC52D3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67ECD05-E133-E84C-A5AC-5DE0C11E7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6558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68EE6-E5AF-B84F-847D-23B68DE9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BD3D8A-0910-434C-9A9F-7C3500873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81FA97-5EAC-CC41-976A-60D988468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EF95C60-4481-CF4C-9CB2-C991809D3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0829104-FAE5-2E49-B52F-BD64609A5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94D251C-C05C-6B4D-AC53-10426506C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1151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20B502-6DB9-4B41-8E7A-CB3630F11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3A1617B-C980-A446-9B7E-37BF51764B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B1CA5E5-FD05-A244-A662-A500AC819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10709C-A211-8748-A6B9-04A408CAD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D8E8B32-F321-B44B-B600-0600DFEDA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31CFCB3-85C2-5547-A4A2-0D7B2A0A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0576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62F1CB5-74FC-5E48-A5B9-912B01D57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B3D64B-909B-3847-A07A-51256860C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AF887C-3CDA-1F43-877F-CA596D7923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39C3DB-F099-934E-8D88-F60315B3EFD1}" type="datetimeFigureOut">
              <a:rPr lang="pt-BR" smtClean="0"/>
              <a:t>07/02/2020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1C0C96-1FAB-A742-97EA-3B90B590E4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87E1A9-7B21-C14D-B232-F49F0CF930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A08B7-AF7F-C44B-8944-FC26F3E31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735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3" r:id="rId12"/>
    <p:sldLayoutId id="2147483674" r:id="rId13"/>
    <p:sldLayoutId id="214748367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2225" y="1146618"/>
            <a:ext cx="11297393" cy="5042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144382" y="6397586"/>
            <a:ext cx="4648900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b" anchorCtr="0" compatLnSpc="1">
            <a:prstTxWarp prst="textNoShape">
              <a:avLst/>
            </a:prstTxWarp>
          </a:bodyPr>
          <a:lstStyle>
            <a:lvl1pPr algn="r">
              <a:defRPr sz="800" b="0">
                <a:solidFill>
                  <a:srgbClr val="6D6F71"/>
                </a:solidFill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8" name="Title Placeholder 1"/>
          <p:cNvSpPr>
            <a:spLocks noGrp="1"/>
          </p:cNvSpPr>
          <p:nvPr>
            <p:ph type="title"/>
          </p:nvPr>
        </p:nvSpPr>
        <p:spPr bwMode="auto">
          <a:xfrm>
            <a:off x="455675" y="341914"/>
            <a:ext cx="11293943" cy="493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23014" y="6396703"/>
            <a:ext cx="426604" cy="290231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000" b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fld id="{16578208-8498-2F44-B6B8-75D12F0F2A3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2" name="Date Placeholder 3"/>
          <p:cNvSpPr>
            <a:spLocks noGrp="1"/>
          </p:cNvSpPr>
          <p:nvPr>
            <p:ph type="dt" sz="half" idx="2"/>
          </p:nvPr>
        </p:nvSpPr>
        <p:spPr>
          <a:xfrm>
            <a:off x="2351291" y="6404947"/>
            <a:ext cx="853008" cy="284489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800">
                <a:solidFill>
                  <a:srgbClr val="6D6F7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937945" y="628778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800" dirty="0" err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875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 kern="1200">
          <a:solidFill>
            <a:schemeClr val="tx1"/>
          </a:solidFill>
          <a:latin typeface="+mj-lt"/>
          <a:ea typeface="ヒラギノ角ゴ Pro W3" charset="0"/>
          <a:cs typeface="ヒラギノ角ゴ Pro W3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ヒラギノ角ゴ Pro W3" charset="0"/>
          <a:cs typeface="ヒラギノ角ゴ Pro W3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ヒラギノ角ゴ Pro W3" charset="0"/>
          <a:cs typeface="ヒラギノ角ゴ Pro W3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ヒラギノ角ゴ Pro W3" charset="0"/>
          <a:cs typeface="ヒラギノ角ゴ Pro W3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ヒラギノ角ゴ Pro W3" charset="0"/>
          <a:cs typeface="ヒラギノ角ゴ Pro W3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3D3D3D"/>
          </a:solidFill>
          <a:latin typeface="Arial" charset="0"/>
          <a:ea typeface="ヒラギノ角ゴ Pro W3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3D3D3D"/>
          </a:solidFill>
          <a:latin typeface="Arial" charset="0"/>
          <a:ea typeface="ヒラギノ角ゴ Pro W3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3D3D3D"/>
          </a:solidFill>
          <a:latin typeface="Arial" charset="0"/>
          <a:ea typeface="ヒラギノ角ゴ Pro W3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3D3D3D"/>
          </a:solidFill>
          <a:latin typeface="Arial" charset="0"/>
          <a:ea typeface="ヒラギノ角ゴ Pro W3" charset="0"/>
        </a:defRPr>
      </a:lvl9pPr>
    </p:titleStyle>
    <p:bodyStyle>
      <a:lvl1pPr marL="320040" indent="-320040" algn="l" rtl="0" eaLnBrk="1" fontAlgn="base" hangingPunct="1">
        <a:spcBef>
          <a:spcPct val="0"/>
        </a:spcBef>
        <a:spcAft>
          <a:spcPts val="800"/>
        </a:spcAft>
        <a:buClr>
          <a:schemeClr val="accent2"/>
        </a:buClr>
        <a:buSzPct val="120000"/>
        <a:buFont typeface="Arial" charset="0"/>
        <a:buChar char="•"/>
        <a:defRPr sz="2400" kern="1200">
          <a:solidFill>
            <a:schemeClr val="tx1"/>
          </a:solidFill>
          <a:latin typeface="Arial"/>
          <a:ea typeface="ヒラギノ角ゴ Pro W3" charset="0"/>
          <a:cs typeface="Arial"/>
        </a:defRPr>
      </a:lvl1pPr>
      <a:lvl2pPr marL="640080" indent="-320040" algn="l" rtl="0" eaLnBrk="1" fontAlgn="base" hangingPunct="1">
        <a:spcBef>
          <a:spcPct val="0"/>
        </a:spcBef>
        <a:spcAft>
          <a:spcPts val="800"/>
        </a:spcAft>
        <a:buClr>
          <a:schemeClr val="accent1"/>
        </a:buClr>
        <a:buSzPct val="120000"/>
        <a:buFont typeface="Arial"/>
        <a:buChar char="•"/>
        <a:defRPr sz="2200" kern="1200">
          <a:solidFill>
            <a:schemeClr val="tx1"/>
          </a:solidFill>
          <a:latin typeface="Arial"/>
          <a:ea typeface="ヒラギノ角ゴ Pro W3" charset="0"/>
          <a:cs typeface="Arial"/>
        </a:defRPr>
      </a:lvl2pPr>
      <a:lvl3pPr marL="960120" indent="-320040" algn="l" rtl="0" eaLnBrk="1" fontAlgn="base" hangingPunct="1">
        <a:spcBef>
          <a:spcPct val="0"/>
        </a:spcBef>
        <a:spcAft>
          <a:spcPts val="800"/>
        </a:spcAft>
        <a:buClr>
          <a:schemeClr val="accent3"/>
        </a:buClr>
        <a:buSzPct val="120000"/>
        <a:buFont typeface="Arial"/>
        <a:buChar char="•"/>
        <a:defRPr sz="2000" kern="1200">
          <a:solidFill>
            <a:schemeClr val="tx1"/>
          </a:solidFill>
          <a:latin typeface="Arial"/>
          <a:ea typeface="ヒラギノ角ゴ Pro W3" charset="0"/>
          <a:cs typeface="Arial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669900"/>
        </a:buClr>
        <a:buFont typeface="Arial" charset="0"/>
        <a:buChar char="•"/>
        <a:defRPr sz="1600" kern="1200">
          <a:solidFill>
            <a:srgbClr val="3D3D3D"/>
          </a:solidFill>
          <a:latin typeface="+mn-lt"/>
          <a:ea typeface="ヒラギノ角ゴ Pro W3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669900"/>
        </a:buClr>
        <a:buFont typeface="Arial" charset="0"/>
        <a:buChar char="•"/>
        <a:defRPr sz="1400" kern="1200">
          <a:solidFill>
            <a:srgbClr val="3D3D3D"/>
          </a:solidFill>
          <a:latin typeface="+mn-lt"/>
          <a:ea typeface="ヒラギノ角ゴ Pro W3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0303F03-8683-2F46-B6BE-F1A4BC4AF3C7}"/>
              </a:ext>
            </a:extLst>
          </p:cNvPr>
          <p:cNvSpPr/>
          <p:nvPr/>
        </p:nvSpPr>
        <p:spPr>
          <a:xfrm>
            <a:off x="2420250" y="2967335"/>
            <a:ext cx="735150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</a:rPr>
              <a:t>INTELIGÊNCIA DE DADOS</a:t>
            </a:r>
          </a:p>
        </p:txBody>
      </p:sp>
      <p:pic>
        <p:nvPicPr>
          <p:cNvPr id="3" name="Imagem 2" descr="Uma imagem contendo água, mesa, computador, branco&#10;&#10;Descrição gerada automaticamente">
            <a:extLst>
              <a:ext uri="{FF2B5EF4-FFF2-40B4-BE49-F238E27FC236}">
                <a16:creationId xmlns:a16="http://schemas.microsoft.com/office/drawing/2014/main" id="{5DD47FB7-AFE8-46DE-BB50-B556E00E1A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461" b="1040"/>
          <a:stretch/>
        </p:blipFill>
        <p:spPr>
          <a:xfrm>
            <a:off x="0" y="6069434"/>
            <a:ext cx="12192000" cy="78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710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B82AB76-71AB-6847-A43B-0B0A5C21B635}"/>
              </a:ext>
            </a:extLst>
          </p:cNvPr>
          <p:cNvSpPr/>
          <p:nvPr/>
        </p:nvSpPr>
        <p:spPr>
          <a:xfrm>
            <a:off x="1567809" y="2690497"/>
            <a:ext cx="346396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</a:rPr>
              <a:t>PREMISSAS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A7DB677-4939-9F4C-B33E-74AD2F7C32B7}"/>
              </a:ext>
            </a:extLst>
          </p:cNvPr>
          <p:cNvSpPr/>
          <p:nvPr/>
        </p:nvSpPr>
        <p:spPr>
          <a:xfrm>
            <a:off x="6460274" y="0"/>
            <a:ext cx="57317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599CF8B-4364-0348-86CE-E2D56921AA36}"/>
              </a:ext>
            </a:extLst>
          </p:cNvPr>
          <p:cNvSpPr/>
          <p:nvPr/>
        </p:nvSpPr>
        <p:spPr>
          <a:xfrm>
            <a:off x="6979952" y="2136339"/>
            <a:ext cx="469236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As informações devem ser apresentadas de forma organizada, amigável e intuitiva.</a:t>
            </a:r>
          </a:p>
          <a:p>
            <a:pPr marL="285750" lvl="0" indent="-285750"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endParaRPr lang="pt-BR" dirty="0">
              <a:solidFill>
                <a:srgbClr val="003F8B"/>
              </a:solidFill>
            </a:endParaRPr>
          </a:p>
          <a:p>
            <a:pPr marL="285750" lvl="0" indent="-285750"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Os relatórios não poderá apresentar informações pessoais, confidenciais e sigilosas.</a:t>
            </a:r>
          </a:p>
          <a:p>
            <a:pPr marL="285750" lvl="0" indent="-285750"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endParaRPr lang="pt-BR" dirty="0">
              <a:solidFill>
                <a:srgbClr val="003F8B"/>
              </a:solidFill>
            </a:endParaRPr>
          </a:p>
          <a:p>
            <a:pPr marL="285750" lvl="0" indent="-285750"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Os relatórios deverão possibilitar aplicação de filtros e navegação nas visões.</a:t>
            </a:r>
          </a:p>
        </p:txBody>
      </p:sp>
    </p:spTree>
    <p:extLst>
      <p:ext uri="{BB962C8B-B14F-4D97-AF65-F5344CB8AC3E}">
        <p14:creationId xmlns:p14="http://schemas.microsoft.com/office/powerpoint/2010/main" val="177096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B82AB76-71AB-6847-A43B-0B0A5C21B635}"/>
              </a:ext>
            </a:extLst>
          </p:cNvPr>
          <p:cNvSpPr/>
          <p:nvPr/>
        </p:nvSpPr>
        <p:spPr>
          <a:xfrm>
            <a:off x="1567809" y="2690497"/>
            <a:ext cx="346396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</a:rPr>
              <a:t>PREMISSAS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A7DB677-4939-9F4C-B33E-74AD2F7C32B7}"/>
              </a:ext>
            </a:extLst>
          </p:cNvPr>
          <p:cNvSpPr/>
          <p:nvPr/>
        </p:nvSpPr>
        <p:spPr>
          <a:xfrm>
            <a:off x="6460274" y="0"/>
            <a:ext cx="57317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61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75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aixaDeTexto 73">
            <a:extLst>
              <a:ext uri="{FF2B5EF4-FFF2-40B4-BE49-F238E27FC236}">
                <a16:creationId xmlns:a16="http://schemas.microsoft.com/office/drawing/2014/main" id="{28E70450-CECF-43B5-9FB6-789114D8A036}"/>
              </a:ext>
            </a:extLst>
          </p:cNvPr>
          <p:cNvSpPr txBox="1"/>
          <p:nvPr/>
        </p:nvSpPr>
        <p:spPr>
          <a:xfrm>
            <a:off x="2588920" y="2020045"/>
            <a:ext cx="7564420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i="1" dirty="0">
                <a:latin typeface="Avenir Black Oblique" panose="02000503020000020003" pitchFamily="2" charset="0"/>
              </a:rPr>
              <a:t>INFORMAÇÃO INTERNA</a:t>
            </a:r>
          </a:p>
          <a:p>
            <a:pPr algn="ctr"/>
            <a:endParaRPr lang="pt-BR" sz="2800" b="1" i="1" dirty="0">
              <a:latin typeface="Avenir Black Oblique" panose="02000503020000020003" pitchFamily="2" charset="0"/>
            </a:endParaRPr>
          </a:p>
          <a:p>
            <a:pPr algn="ctr"/>
            <a:r>
              <a:rPr lang="pt-BR" sz="2200" i="1" dirty="0">
                <a:latin typeface="Avenir Black Oblique" panose="02000503020000020003" pitchFamily="2" charset="0"/>
              </a:rPr>
              <a:t>Este documento foi classificados o acesso está autorizado exclusivamente para as áreas Inteligência de Dados, Cadastro Positivo, Infraestrutura e </a:t>
            </a:r>
            <a:r>
              <a:rPr lang="pt-BR" sz="2200" i="1" dirty="0" err="1">
                <a:latin typeface="Avenir Black Oblique" panose="02000503020000020003" pitchFamily="2" charset="0"/>
              </a:rPr>
              <a:t>Cibersegurança</a:t>
            </a:r>
            <a:r>
              <a:rPr lang="pt-BR" sz="2200" i="1" dirty="0">
                <a:latin typeface="Avenir Black Oblique" panose="02000503020000020003" pitchFamily="2" charset="0"/>
              </a:rPr>
              <a:t> do SPC Brasil</a:t>
            </a:r>
          </a:p>
        </p:txBody>
      </p:sp>
      <p:pic>
        <p:nvPicPr>
          <p:cNvPr id="76" name="Imagem 75">
            <a:extLst>
              <a:ext uri="{FF2B5EF4-FFF2-40B4-BE49-F238E27FC236}">
                <a16:creationId xmlns:a16="http://schemas.microsoft.com/office/drawing/2014/main" id="{993D0C83-73B2-4AE0-A3B7-C4FD407CC6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661" y="0"/>
            <a:ext cx="1443374" cy="58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301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6D8FB6C4-9FA8-324D-AC0A-2D00307FD795}"/>
              </a:ext>
            </a:extLst>
          </p:cNvPr>
          <p:cNvGrpSpPr>
            <a:grpSpLocks/>
          </p:cNvGrpSpPr>
          <p:nvPr/>
        </p:nvGrpSpPr>
        <p:grpSpPr bwMode="auto">
          <a:xfrm>
            <a:off x="-42861" y="0"/>
            <a:ext cx="12234861" cy="6858000"/>
            <a:chOff x="-42531" y="0"/>
            <a:chExt cx="12234255" cy="6858000"/>
          </a:xfrm>
        </p:grpSpPr>
        <p:pic>
          <p:nvPicPr>
            <p:cNvPr id="5" name="Imagem 1">
              <a:extLst>
                <a:ext uri="{FF2B5EF4-FFF2-40B4-BE49-F238E27FC236}">
                  <a16:creationId xmlns:a16="http://schemas.microsoft.com/office/drawing/2014/main" id="{132B9DE4-65BC-C245-AAE0-834176BF6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14" r="414"/>
            <a:stretch>
              <a:fillRect/>
            </a:stretch>
          </p:blipFill>
          <p:spPr bwMode="auto">
            <a:xfrm>
              <a:off x="-42531" y="0"/>
              <a:ext cx="10294603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Imagem 2">
              <a:extLst>
                <a:ext uri="{FF2B5EF4-FFF2-40B4-BE49-F238E27FC236}">
                  <a16:creationId xmlns:a16="http://schemas.microsoft.com/office/drawing/2014/main" id="{1E76A970-C96A-014A-9492-C773341740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745" r="414"/>
            <a:stretch/>
          </p:blipFill>
          <p:spPr bwMode="auto">
            <a:xfrm flipH="1">
              <a:off x="10252070" y="0"/>
              <a:ext cx="1939654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tângulo 2">
            <a:extLst>
              <a:ext uri="{FF2B5EF4-FFF2-40B4-BE49-F238E27FC236}">
                <a16:creationId xmlns:a16="http://schemas.microsoft.com/office/drawing/2014/main" id="{C960542C-E47F-1540-A0DE-D398148B321D}"/>
              </a:ext>
            </a:extLst>
          </p:cNvPr>
          <p:cNvSpPr/>
          <p:nvPr/>
        </p:nvSpPr>
        <p:spPr>
          <a:xfrm>
            <a:off x="4685879" y="2484725"/>
            <a:ext cx="63540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</a:rPr>
              <a:t>INDICADORES CADASTRO POSITIVO</a:t>
            </a:r>
          </a:p>
        </p:txBody>
      </p:sp>
    </p:spTree>
    <p:extLst>
      <p:ext uri="{BB962C8B-B14F-4D97-AF65-F5344CB8AC3E}">
        <p14:creationId xmlns:p14="http://schemas.microsoft.com/office/powerpoint/2010/main" val="144922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A7DB677-4939-9F4C-B33E-74AD2F7C32B7}"/>
              </a:ext>
            </a:extLst>
          </p:cNvPr>
          <p:cNvSpPr/>
          <p:nvPr/>
        </p:nvSpPr>
        <p:spPr>
          <a:xfrm>
            <a:off x="6460274" y="0"/>
            <a:ext cx="57317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128C06E-AA43-45A6-867D-71652A761F56}"/>
              </a:ext>
            </a:extLst>
          </p:cNvPr>
          <p:cNvSpPr/>
          <p:nvPr/>
        </p:nvSpPr>
        <p:spPr>
          <a:xfrm>
            <a:off x="6987006" y="2365568"/>
            <a:ext cx="4678261" cy="2126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pt-BR" dirty="0">
                <a:solidFill>
                  <a:srgbClr val="003F8B"/>
                </a:solidFill>
              </a:rPr>
              <a:t>Com a mudança do modelo de operação do Cadastro Positivo, surgiu a necessidade de realizar uma gestão de informação mais eficaz para garantir a qualidade, o uso adequado e gerar valor através dos dados. </a:t>
            </a:r>
          </a:p>
        </p:txBody>
      </p:sp>
      <p:pic>
        <p:nvPicPr>
          <p:cNvPr id="7" name="Imagem 6" descr="Uma imagem contendo pessoa, no interior, comida, mesa&#10;&#10;Descrição gerada automaticamente">
            <a:extLst>
              <a:ext uri="{FF2B5EF4-FFF2-40B4-BE49-F238E27FC236}">
                <a16:creationId xmlns:a16="http://schemas.microsoft.com/office/drawing/2014/main" id="{F1E61B95-1585-4528-B154-A90C82DB9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048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19A2443-2051-4E2E-83BE-4CB9E23D0849}"/>
              </a:ext>
            </a:extLst>
          </p:cNvPr>
          <p:cNvSpPr/>
          <p:nvPr/>
        </p:nvSpPr>
        <p:spPr>
          <a:xfrm>
            <a:off x="0" y="0"/>
            <a:ext cx="3048000" cy="6858000"/>
          </a:xfrm>
          <a:prstGeom prst="rect">
            <a:avLst/>
          </a:prstGeom>
          <a:solidFill>
            <a:srgbClr val="003F8B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B82AB76-71AB-6847-A43B-0B0A5C21B635}"/>
              </a:ext>
            </a:extLst>
          </p:cNvPr>
          <p:cNvSpPr/>
          <p:nvPr/>
        </p:nvSpPr>
        <p:spPr>
          <a:xfrm>
            <a:off x="1644359" y="2870619"/>
            <a:ext cx="299883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</a:rPr>
              <a:t>OBJETIVO</a:t>
            </a:r>
          </a:p>
        </p:txBody>
      </p:sp>
    </p:spTree>
    <p:extLst>
      <p:ext uri="{BB962C8B-B14F-4D97-AF65-F5344CB8AC3E}">
        <p14:creationId xmlns:p14="http://schemas.microsoft.com/office/powerpoint/2010/main" val="332919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A7DB677-4939-9F4C-B33E-74AD2F7C32B7}"/>
              </a:ext>
            </a:extLst>
          </p:cNvPr>
          <p:cNvSpPr/>
          <p:nvPr/>
        </p:nvSpPr>
        <p:spPr>
          <a:xfrm>
            <a:off x="6460274" y="0"/>
            <a:ext cx="57317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F0676DC-512E-475D-A403-65E1A82E6700}"/>
              </a:ext>
            </a:extLst>
          </p:cNvPr>
          <p:cNvSpPr/>
          <p:nvPr/>
        </p:nvSpPr>
        <p:spPr>
          <a:xfrm>
            <a:off x="6618914" y="1950070"/>
            <a:ext cx="5352176" cy="2126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Atender a legislação do Cadastro Positivo;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Analisar a qualidade dos dados recebidos;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Analisar as movimentações do Cadastro Positivo;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Analisar o perfil dos consumidores;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Identificar tendências dos consumidores.</a:t>
            </a:r>
          </a:p>
        </p:txBody>
      </p:sp>
      <p:pic>
        <p:nvPicPr>
          <p:cNvPr id="7" name="Imagem 6" descr="Uma imagem contendo pessoa, no interior, segurando, mão&#10;&#10;Descrição gerada automaticamente">
            <a:extLst>
              <a:ext uri="{FF2B5EF4-FFF2-40B4-BE49-F238E27FC236}">
                <a16:creationId xmlns:a16="http://schemas.microsoft.com/office/drawing/2014/main" id="{FDFAFD67-06DE-4D94-8DC7-63F50DE26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048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24BE7B9-CD56-426E-8886-7CFBDB28C3A8}"/>
              </a:ext>
            </a:extLst>
          </p:cNvPr>
          <p:cNvSpPr/>
          <p:nvPr/>
        </p:nvSpPr>
        <p:spPr>
          <a:xfrm>
            <a:off x="0" y="0"/>
            <a:ext cx="3048000" cy="6858000"/>
          </a:xfrm>
          <a:prstGeom prst="rect">
            <a:avLst/>
          </a:prstGeom>
          <a:solidFill>
            <a:srgbClr val="003F8B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B82AB76-71AB-6847-A43B-0B0A5C21B635}"/>
              </a:ext>
            </a:extLst>
          </p:cNvPr>
          <p:cNvSpPr/>
          <p:nvPr/>
        </p:nvSpPr>
        <p:spPr>
          <a:xfrm>
            <a:off x="1644359" y="2870619"/>
            <a:ext cx="355417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</a:rPr>
              <a:t>BENEFÍCIOS</a:t>
            </a:r>
          </a:p>
        </p:txBody>
      </p:sp>
    </p:spTree>
    <p:extLst>
      <p:ext uri="{BB962C8B-B14F-4D97-AF65-F5344CB8AC3E}">
        <p14:creationId xmlns:p14="http://schemas.microsoft.com/office/powerpoint/2010/main" val="232317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A7DB677-4939-9F4C-B33E-74AD2F7C32B7}"/>
              </a:ext>
            </a:extLst>
          </p:cNvPr>
          <p:cNvSpPr/>
          <p:nvPr/>
        </p:nvSpPr>
        <p:spPr>
          <a:xfrm>
            <a:off x="6460274" y="0"/>
            <a:ext cx="57317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D2F299E-9816-45D5-AA33-48CE40BF83D6}"/>
              </a:ext>
            </a:extLst>
          </p:cNvPr>
          <p:cNvSpPr/>
          <p:nvPr/>
        </p:nvSpPr>
        <p:spPr>
          <a:xfrm>
            <a:off x="6861956" y="458805"/>
            <a:ext cx="4710248" cy="6697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Áreas de negócio não possuem conhecimento sobre os dados do Cadastro Positivo;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Falta de governança das informações enviadas pelas fontes;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Direcionar a melhor tomada de decisão criando habilidades para os dirigentes seniores de uma organização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Problemas de qualidade são identificados após manifestações de usuários insatisfeitos.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Gerir informação como artigo estratégico.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3F8B"/>
                </a:solidFill>
              </a:rPr>
              <a:t>Assegurar de forma ágil e com segurança o compartilhamento e integração das informações para otimizar as rotinas do SPC Brasil;</a:t>
            </a:r>
          </a:p>
          <a:p>
            <a:pPr marL="285750" indent="-285750" algn="just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</a:pPr>
            <a:endParaRPr lang="pt-BR" dirty="0">
              <a:solidFill>
                <a:srgbClr val="003F8B"/>
              </a:solidFill>
            </a:endParaRPr>
          </a:p>
        </p:txBody>
      </p:sp>
      <p:pic>
        <p:nvPicPr>
          <p:cNvPr id="7" name="Imagem 6" descr="Uma imagem contendo no interior, pessoa, comida, mesa&#10;&#10;Descrição gerada automaticamente">
            <a:extLst>
              <a:ext uri="{FF2B5EF4-FFF2-40B4-BE49-F238E27FC236}">
                <a16:creationId xmlns:a16="http://schemas.microsoft.com/office/drawing/2014/main" id="{B1FF8C1E-7B9D-4AB7-9F07-9C44BFD64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048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1FC44490-CAEB-4C38-93A6-7E3F50C047BF}"/>
              </a:ext>
            </a:extLst>
          </p:cNvPr>
          <p:cNvSpPr/>
          <p:nvPr/>
        </p:nvSpPr>
        <p:spPr>
          <a:xfrm>
            <a:off x="0" y="0"/>
            <a:ext cx="3048000" cy="6858000"/>
          </a:xfrm>
          <a:prstGeom prst="rect">
            <a:avLst/>
          </a:prstGeom>
          <a:solidFill>
            <a:srgbClr val="003F8B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B82AB76-71AB-6847-A43B-0B0A5C21B635}"/>
              </a:ext>
            </a:extLst>
          </p:cNvPr>
          <p:cNvSpPr/>
          <p:nvPr/>
        </p:nvSpPr>
        <p:spPr>
          <a:xfrm>
            <a:off x="1006074" y="2967334"/>
            <a:ext cx="459459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</a:rPr>
              <a:t>JUSTIFICATIVAS</a:t>
            </a:r>
          </a:p>
        </p:txBody>
      </p:sp>
    </p:spTree>
    <p:extLst>
      <p:ext uri="{BB962C8B-B14F-4D97-AF65-F5344CB8AC3E}">
        <p14:creationId xmlns:p14="http://schemas.microsoft.com/office/powerpoint/2010/main" val="245115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A7DB677-4939-9F4C-B33E-74AD2F7C32B7}"/>
              </a:ext>
            </a:extLst>
          </p:cNvPr>
          <p:cNvSpPr/>
          <p:nvPr/>
        </p:nvSpPr>
        <p:spPr>
          <a:xfrm>
            <a:off x="6460274" y="0"/>
            <a:ext cx="57317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599CF8B-4364-0348-86CE-E2D56921AA36}"/>
              </a:ext>
            </a:extLst>
          </p:cNvPr>
          <p:cNvSpPr/>
          <p:nvPr/>
        </p:nvSpPr>
        <p:spPr>
          <a:xfrm>
            <a:off x="7285464" y="1166842"/>
            <a:ext cx="428206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r>
              <a:rPr lang="pt-BR" sz="2400" b="1" dirty="0">
                <a:solidFill>
                  <a:srgbClr val="FFC000"/>
                </a:solidFill>
              </a:rPr>
              <a:t>Integridade</a:t>
            </a:r>
            <a:br>
              <a:rPr lang="pt-BR" sz="2400" b="1" dirty="0">
                <a:solidFill>
                  <a:srgbClr val="FFC000"/>
                </a:solidFill>
              </a:rPr>
            </a:br>
            <a:r>
              <a:rPr lang="pt-BR" dirty="0">
                <a:solidFill>
                  <a:srgbClr val="003F8B"/>
                </a:solidFill>
              </a:rPr>
              <a:t>Todas características do atributo devem estar corretas incluindo regras de negócios, relações, datas e definições. Exemplo: O atributo está aderente à regra de negócio estabelecida?</a:t>
            </a:r>
          </a:p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endParaRPr lang="pt-BR" dirty="0">
              <a:solidFill>
                <a:srgbClr val="003F8B"/>
              </a:solidFill>
            </a:endParaRPr>
          </a:p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r>
              <a:rPr lang="pt-BR" sz="2400" b="1" dirty="0" err="1">
                <a:solidFill>
                  <a:srgbClr val="FFC000"/>
                </a:solidFill>
              </a:rPr>
              <a:t>Recência</a:t>
            </a:r>
            <a:br>
              <a:rPr lang="pt-BR" sz="2400" b="1" dirty="0">
                <a:solidFill>
                  <a:srgbClr val="FFC000"/>
                </a:solidFill>
              </a:rPr>
            </a:br>
            <a:r>
              <a:rPr lang="pt-BR" dirty="0">
                <a:solidFill>
                  <a:srgbClr val="003F8B"/>
                </a:solidFill>
              </a:rPr>
              <a:t>Data da ultima atualização do dado. Quando foi a  última atualização em que o atributo foi alterado?</a:t>
            </a:r>
          </a:p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endParaRPr lang="pt-BR" dirty="0">
              <a:solidFill>
                <a:srgbClr val="003F8B"/>
              </a:solidFill>
            </a:endParaRPr>
          </a:p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r>
              <a:rPr lang="pt-BR" sz="2400" b="1" dirty="0">
                <a:solidFill>
                  <a:srgbClr val="FFC000"/>
                </a:solidFill>
              </a:rPr>
              <a:t>Confidencialidade</a:t>
            </a:r>
            <a:br>
              <a:rPr lang="pt-BR" sz="2400" b="1" dirty="0">
                <a:solidFill>
                  <a:srgbClr val="FFC000"/>
                </a:solidFill>
              </a:rPr>
            </a:br>
            <a:r>
              <a:rPr lang="pt-BR" dirty="0">
                <a:solidFill>
                  <a:srgbClr val="003F8B"/>
                </a:solidFill>
              </a:rPr>
              <a:t>O Atributo possui informações sigilosas? Qual o nível de restrição do atributo?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502CD63-E1A8-4506-9397-442802400DC2}"/>
              </a:ext>
            </a:extLst>
          </p:cNvPr>
          <p:cNvSpPr/>
          <p:nvPr/>
        </p:nvSpPr>
        <p:spPr>
          <a:xfrm>
            <a:off x="581403" y="2551837"/>
            <a:ext cx="527388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</a:rPr>
              <a:t>INDICADORES DE </a:t>
            </a:r>
          </a:p>
          <a:p>
            <a:pPr algn="ctr"/>
            <a:r>
              <a:rPr lang="pt-BR" sz="5400" b="1" dirty="0">
                <a:solidFill>
                  <a:schemeClr val="bg1"/>
                </a:solidFill>
              </a:rPr>
              <a:t>QUALIDADE</a:t>
            </a:r>
          </a:p>
        </p:txBody>
      </p:sp>
    </p:spTree>
    <p:extLst>
      <p:ext uri="{BB962C8B-B14F-4D97-AF65-F5344CB8AC3E}">
        <p14:creationId xmlns:p14="http://schemas.microsoft.com/office/powerpoint/2010/main" val="1526823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B82AB76-71AB-6847-A43B-0B0A5C21B635}"/>
              </a:ext>
            </a:extLst>
          </p:cNvPr>
          <p:cNvSpPr/>
          <p:nvPr/>
        </p:nvSpPr>
        <p:spPr>
          <a:xfrm>
            <a:off x="581403" y="2551837"/>
            <a:ext cx="527388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</a:rPr>
              <a:t>INDICADORES DE </a:t>
            </a:r>
          </a:p>
          <a:p>
            <a:pPr algn="ctr"/>
            <a:r>
              <a:rPr lang="pt-BR" sz="5400" b="1" dirty="0">
                <a:solidFill>
                  <a:schemeClr val="bg1"/>
                </a:solidFill>
              </a:rPr>
              <a:t>QUALIDADE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A7DB677-4939-9F4C-B33E-74AD2F7C32B7}"/>
              </a:ext>
            </a:extLst>
          </p:cNvPr>
          <p:cNvSpPr/>
          <p:nvPr/>
        </p:nvSpPr>
        <p:spPr>
          <a:xfrm>
            <a:off x="6460274" y="0"/>
            <a:ext cx="57317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599CF8B-4364-0348-86CE-E2D56921AA36}"/>
              </a:ext>
            </a:extLst>
          </p:cNvPr>
          <p:cNvSpPr/>
          <p:nvPr/>
        </p:nvSpPr>
        <p:spPr>
          <a:xfrm>
            <a:off x="7285464" y="1028343"/>
            <a:ext cx="4081345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4"/>
              </a:buClr>
              <a:buFont typeface="Wingdings" pitchFamily="2" charset="2"/>
              <a:buChar char="§"/>
              <a:defRPr/>
            </a:pPr>
            <a:r>
              <a:rPr lang="pt-BR" sz="2400" b="1" dirty="0">
                <a:solidFill>
                  <a:schemeClr val="accent4"/>
                </a:solidFill>
              </a:rPr>
              <a:t>Confiabilidade</a:t>
            </a:r>
            <a:br>
              <a:rPr lang="pt-BR" sz="2400" b="1" dirty="0">
                <a:solidFill>
                  <a:schemeClr val="accent4"/>
                </a:solidFill>
              </a:rPr>
            </a:br>
            <a:r>
              <a:rPr lang="pt-BR" dirty="0">
                <a:solidFill>
                  <a:srgbClr val="003F8B"/>
                </a:solidFill>
              </a:rPr>
              <a:t>O dado está armazenado no formato correto? Há registros com valores truncados?</a:t>
            </a:r>
          </a:p>
          <a:p>
            <a:pPr marL="342900" indent="-342900">
              <a:buClr>
                <a:schemeClr val="accent4"/>
              </a:buClr>
              <a:buFont typeface="Wingdings" pitchFamily="2" charset="2"/>
              <a:buChar char="§"/>
              <a:defRPr/>
            </a:pPr>
            <a:endParaRPr lang="pt-BR" dirty="0">
              <a:solidFill>
                <a:srgbClr val="003F8B"/>
              </a:solidFill>
            </a:endParaRPr>
          </a:p>
          <a:p>
            <a:pPr marL="342900" indent="-342900">
              <a:buClr>
                <a:schemeClr val="accent4"/>
              </a:buClr>
              <a:buFont typeface="Wingdings" pitchFamily="2" charset="2"/>
              <a:buChar char="§"/>
            </a:pPr>
            <a:r>
              <a:rPr lang="pt-BR" sz="2400" b="1" dirty="0">
                <a:solidFill>
                  <a:schemeClr val="accent4"/>
                </a:solidFill>
              </a:rPr>
              <a:t>Completude</a:t>
            </a:r>
            <a:br>
              <a:rPr lang="pt-BR" sz="2400" b="1" dirty="0">
                <a:solidFill>
                  <a:schemeClr val="accent4"/>
                </a:solidFill>
              </a:rPr>
            </a:br>
            <a:r>
              <a:rPr lang="pt-BR" dirty="0">
                <a:solidFill>
                  <a:srgbClr val="003F8B"/>
                </a:solidFill>
              </a:rPr>
              <a:t>O quão completos estão os dados por  atributos? Há registros com espaços e valores nulos?</a:t>
            </a:r>
          </a:p>
          <a:p>
            <a:pPr marL="342900" indent="-342900">
              <a:buClr>
                <a:schemeClr val="accent4"/>
              </a:buClr>
              <a:buFont typeface="Wingdings" pitchFamily="2" charset="2"/>
              <a:buChar char="§"/>
            </a:pPr>
            <a:endParaRPr lang="pt-BR" dirty="0">
              <a:solidFill>
                <a:srgbClr val="003F8B"/>
              </a:solidFill>
            </a:endParaRPr>
          </a:p>
          <a:p>
            <a:pPr marL="342900" indent="-342900">
              <a:buClr>
                <a:schemeClr val="accent4"/>
              </a:buClr>
              <a:buFont typeface="Wingdings" pitchFamily="2" charset="2"/>
              <a:buChar char="§"/>
            </a:pPr>
            <a:r>
              <a:rPr lang="pt-BR" sz="2400" b="1" dirty="0">
                <a:solidFill>
                  <a:schemeClr val="accent4"/>
                </a:solidFill>
              </a:rPr>
              <a:t>Consistência</a:t>
            </a:r>
            <a:br>
              <a:rPr lang="pt-BR" sz="2400" b="1" dirty="0">
                <a:solidFill>
                  <a:schemeClr val="accent4"/>
                </a:solidFill>
              </a:rPr>
            </a:br>
            <a:r>
              <a:rPr lang="pt-BR" dirty="0">
                <a:solidFill>
                  <a:srgbClr val="003F8B"/>
                </a:solidFill>
              </a:rPr>
              <a:t>Se refere à integridade cruzada entre duas ou mais fontes que armazenam o mesmo dado. O atributo está de acordo com as regras de negócios e suas dependências?</a:t>
            </a:r>
          </a:p>
        </p:txBody>
      </p:sp>
    </p:spTree>
    <p:extLst>
      <p:ext uri="{BB962C8B-B14F-4D97-AF65-F5344CB8AC3E}">
        <p14:creationId xmlns:p14="http://schemas.microsoft.com/office/powerpoint/2010/main" val="409526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B82AB76-71AB-6847-A43B-0B0A5C21B635}"/>
              </a:ext>
            </a:extLst>
          </p:cNvPr>
          <p:cNvSpPr/>
          <p:nvPr/>
        </p:nvSpPr>
        <p:spPr>
          <a:xfrm>
            <a:off x="662848" y="2690497"/>
            <a:ext cx="527388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</a:rPr>
              <a:t>INDICADORES DE </a:t>
            </a:r>
          </a:p>
          <a:p>
            <a:pPr algn="ctr"/>
            <a:r>
              <a:rPr lang="pt-BR" sz="5400" b="1" dirty="0">
                <a:solidFill>
                  <a:schemeClr val="bg1"/>
                </a:solidFill>
              </a:rPr>
              <a:t>NEGÓCIO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A7DB677-4939-9F4C-B33E-74AD2F7C32B7}"/>
              </a:ext>
            </a:extLst>
          </p:cNvPr>
          <p:cNvSpPr/>
          <p:nvPr/>
        </p:nvSpPr>
        <p:spPr>
          <a:xfrm>
            <a:off x="6460274" y="0"/>
            <a:ext cx="57317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599CF8B-4364-0348-86CE-E2D56921AA36}"/>
              </a:ext>
            </a:extLst>
          </p:cNvPr>
          <p:cNvSpPr/>
          <p:nvPr/>
        </p:nvSpPr>
        <p:spPr>
          <a:xfrm>
            <a:off x="6979952" y="428177"/>
            <a:ext cx="469236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pt-BR" sz="2400" b="1" dirty="0">
                <a:solidFill>
                  <a:srgbClr val="FFC000"/>
                </a:solidFill>
              </a:rPr>
              <a:t>Operação</a:t>
            </a:r>
          </a:p>
          <a:p>
            <a:pPr lvl="0">
              <a:spcAft>
                <a:spcPts val="0"/>
              </a:spcAft>
            </a:pPr>
            <a:r>
              <a:rPr lang="pt-BR" dirty="0">
                <a:solidFill>
                  <a:srgbClr val="003F8B"/>
                </a:solidFill>
              </a:rPr>
              <a:t>V</a:t>
            </a:r>
            <a:r>
              <a:rPr lang="en-GB" dirty="0" err="1">
                <a:solidFill>
                  <a:srgbClr val="003F8B"/>
                </a:solidFill>
              </a:rPr>
              <a:t>alor</a:t>
            </a:r>
            <a:r>
              <a:rPr lang="en-GB" dirty="0">
                <a:solidFill>
                  <a:srgbClr val="003F8B"/>
                </a:solidFill>
              </a:rPr>
              <a:t> total </a:t>
            </a:r>
            <a:r>
              <a:rPr lang="en-GB" dirty="0" err="1">
                <a:solidFill>
                  <a:srgbClr val="003F8B"/>
                </a:solidFill>
              </a:rPr>
              <a:t>contratado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 lvl="0">
              <a:spcAft>
                <a:spcPts val="0"/>
              </a:spcAft>
            </a:pPr>
            <a:r>
              <a:rPr lang="en-GB" dirty="0" err="1">
                <a:solidFill>
                  <a:srgbClr val="003F8B"/>
                </a:solidFill>
              </a:rPr>
              <a:t>Quantidade</a:t>
            </a:r>
            <a:r>
              <a:rPr lang="en-GB" dirty="0">
                <a:solidFill>
                  <a:srgbClr val="003F8B"/>
                </a:solidFill>
              </a:rPr>
              <a:t> de </a:t>
            </a:r>
            <a:r>
              <a:rPr lang="en-GB" dirty="0" err="1">
                <a:solidFill>
                  <a:srgbClr val="003F8B"/>
                </a:solidFill>
              </a:rPr>
              <a:t>parcelas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 lvl="0">
              <a:spcAft>
                <a:spcPts val="0"/>
              </a:spcAft>
            </a:pPr>
            <a:r>
              <a:rPr lang="en-GB" dirty="0">
                <a:solidFill>
                  <a:srgbClr val="003F8B"/>
                </a:solidFill>
              </a:rPr>
              <a:t>Volar total do </a:t>
            </a:r>
            <a:r>
              <a:rPr lang="en-GB" dirty="0" err="1">
                <a:solidFill>
                  <a:srgbClr val="003F8B"/>
                </a:solidFill>
              </a:rPr>
              <a:t>saldo</a:t>
            </a:r>
            <a:r>
              <a:rPr lang="en-GB" dirty="0">
                <a:solidFill>
                  <a:srgbClr val="003F8B"/>
                </a:solidFill>
              </a:rPr>
              <a:t> </a:t>
            </a:r>
            <a:r>
              <a:rPr lang="en-GB" dirty="0" err="1">
                <a:solidFill>
                  <a:srgbClr val="003F8B"/>
                </a:solidFill>
              </a:rPr>
              <a:t>devedor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 lvl="0">
              <a:spcAft>
                <a:spcPts val="0"/>
              </a:spcAft>
            </a:pPr>
            <a:r>
              <a:rPr lang="en-GB" dirty="0" err="1">
                <a:solidFill>
                  <a:srgbClr val="003F8B"/>
                </a:solidFill>
              </a:rPr>
              <a:t>Quantidade</a:t>
            </a:r>
            <a:r>
              <a:rPr lang="en-GB" dirty="0">
                <a:solidFill>
                  <a:srgbClr val="003F8B"/>
                </a:solidFill>
              </a:rPr>
              <a:t> de </a:t>
            </a:r>
            <a:r>
              <a:rPr lang="en-GB" dirty="0" err="1">
                <a:solidFill>
                  <a:srgbClr val="003F8B"/>
                </a:solidFill>
              </a:rPr>
              <a:t>operações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  <a:endParaRPr lang="pt-BR" dirty="0">
              <a:solidFill>
                <a:srgbClr val="003F8B"/>
              </a:solidFill>
            </a:endParaRPr>
          </a:p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endParaRPr lang="pt-BR" dirty="0">
              <a:solidFill>
                <a:srgbClr val="003F8B"/>
              </a:solidFill>
            </a:endParaRPr>
          </a:p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r>
              <a:rPr lang="pt-BR" sz="2400" b="1" dirty="0">
                <a:solidFill>
                  <a:srgbClr val="FFC000"/>
                </a:solidFill>
              </a:rPr>
              <a:t>Movimentação</a:t>
            </a:r>
          </a:p>
          <a:p>
            <a:pPr>
              <a:buClr>
                <a:srgbClr val="FFC000"/>
              </a:buClr>
            </a:pPr>
            <a:r>
              <a:rPr lang="en-GB" dirty="0" err="1">
                <a:solidFill>
                  <a:srgbClr val="003F8B"/>
                </a:solidFill>
              </a:rPr>
              <a:t>Valor</a:t>
            </a:r>
            <a:r>
              <a:rPr lang="en-GB" dirty="0">
                <a:solidFill>
                  <a:srgbClr val="003F8B"/>
                </a:solidFill>
              </a:rPr>
              <a:t> total </a:t>
            </a:r>
            <a:r>
              <a:rPr lang="en-GB" dirty="0" err="1">
                <a:solidFill>
                  <a:srgbClr val="003F8B"/>
                </a:solidFill>
              </a:rPr>
              <a:t>utilizado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>
              <a:buClr>
                <a:srgbClr val="FFC000"/>
              </a:buClr>
            </a:pPr>
            <a:r>
              <a:rPr lang="en-GB" dirty="0" err="1">
                <a:solidFill>
                  <a:srgbClr val="003F8B"/>
                </a:solidFill>
              </a:rPr>
              <a:t>Valor</a:t>
            </a:r>
            <a:r>
              <a:rPr lang="en-GB" dirty="0">
                <a:solidFill>
                  <a:srgbClr val="003F8B"/>
                </a:solidFill>
              </a:rPr>
              <a:t> total </a:t>
            </a:r>
            <a:r>
              <a:rPr lang="en-GB" dirty="0" err="1">
                <a:solidFill>
                  <a:srgbClr val="003F8B"/>
                </a:solidFill>
              </a:rPr>
              <a:t>fatura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>
              <a:buClr>
                <a:srgbClr val="FFC000"/>
              </a:buClr>
            </a:pPr>
            <a:r>
              <a:rPr lang="en-GB" dirty="0" err="1">
                <a:solidFill>
                  <a:srgbClr val="003F8B"/>
                </a:solidFill>
              </a:rPr>
              <a:t>Valor</a:t>
            </a:r>
            <a:r>
              <a:rPr lang="en-GB" dirty="0">
                <a:solidFill>
                  <a:srgbClr val="003F8B"/>
                </a:solidFill>
              </a:rPr>
              <a:t> total </a:t>
            </a:r>
            <a:r>
              <a:rPr lang="en-GB" dirty="0" err="1">
                <a:solidFill>
                  <a:srgbClr val="003F8B"/>
                </a:solidFill>
              </a:rPr>
              <a:t>mínimo</a:t>
            </a:r>
            <a:r>
              <a:rPr lang="en-GB" dirty="0">
                <a:solidFill>
                  <a:srgbClr val="003F8B"/>
                </a:solidFill>
              </a:rPr>
              <a:t> da </a:t>
            </a:r>
            <a:r>
              <a:rPr lang="en-GB" dirty="0" err="1">
                <a:solidFill>
                  <a:srgbClr val="003F8B"/>
                </a:solidFill>
              </a:rPr>
              <a:t>fatura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>
              <a:buClr>
                <a:srgbClr val="FFC000"/>
              </a:buClr>
            </a:pPr>
            <a:r>
              <a:rPr lang="en-GB" dirty="0" err="1">
                <a:solidFill>
                  <a:srgbClr val="003F8B"/>
                </a:solidFill>
              </a:rPr>
              <a:t>Valor</a:t>
            </a:r>
            <a:r>
              <a:rPr lang="en-GB" dirty="0">
                <a:solidFill>
                  <a:srgbClr val="003F8B"/>
                </a:solidFill>
              </a:rPr>
              <a:t> total da </a:t>
            </a:r>
            <a:r>
              <a:rPr lang="en-GB" dirty="0" err="1">
                <a:solidFill>
                  <a:srgbClr val="003F8B"/>
                </a:solidFill>
              </a:rPr>
              <a:t>parcela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>
              <a:buClr>
                <a:srgbClr val="FFC000"/>
              </a:buClr>
            </a:pPr>
            <a:r>
              <a:rPr lang="en-GB" dirty="0" err="1">
                <a:solidFill>
                  <a:srgbClr val="003F8B"/>
                </a:solidFill>
              </a:rPr>
              <a:t>Quantidade</a:t>
            </a:r>
            <a:r>
              <a:rPr lang="en-GB" dirty="0">
                <a:solidFill>
                  <a:srgbClr val="003F8B"/>
                </a:solidFill>
              </a:rPr>
              <a:t> de </a:t>
            </a:r>
            <a:r>
              <a:rPr lang="en-GB" dirty="0" err="1">
                <a:solidFill>
                  <a:srgbClr val="003F8B"/>
                </a:solidFill>
              </a:rPr>
              <a:t>movimentações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  <a:endParaRPr lang="pt-BR" dirty="0">
              <a:solidFill>
                <a:srgbClr val="003F8B"/>
              </a:solidFill>
            </a:endParaRPr>
          </a:p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endParaRPr lang="en-GB" dirty="0">
              <a:solidFill>
                <a:srgbClr val="003F8B"/>
              </a:solidFill>
            </a:endParaRPr>
          </a:p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r>
              <a:rPr lang="pt-BR" sz="2400" b="1" dirty="0">
                <a:solidFill>
                  <a:srgbClr val="FFC000"/>
                </a:solidFill>
              </a:rPr>
              <a:t>Pagamento</a:t>
            </a:r>
          </a:p>
          <a:p>
            <a:pPr>
              <a:buClr>
                <a:srgbClr val="FFC000"/>
              </a:buClr>
            </a:pPr>
            <a:r>
              <a:rPr lang="en-GB" dirty="0" err="1">
                <a:solidFill>
                  <a:srgbClr val="003F8B"/>
                </a:solidFill>
              </a:rPr>
              <a:t>Valor</a:t>
            </a:r>
            <a:r>
              <a:rPr lang="en-GB" dirty="0">
                <a:solidFill>
                  <a:srgbClr val="003F8B"/>
                </a:solidFill>
              </a:rPr>
              <a:t> total </a:t>
            </a:r>
            <a:r>
              <a:rPr lang="en-GB" dirty="0" err="1">
                <a:solidFill>
                  <a:srgbClr val="003F8B"/>
                </a:solidFill>
              </a:rPr>
              <a:t>pagamento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>
              <a:buClr>
                <a:srgbClr val="FFC000"/>
              </a:buClr>
            </a:pPr>
            <a:r>
              <a:rPr lang="en-GB" dirty="0" err="1">
                <a:solidFill>
                  <a:srgbClr val="003F8B"/>
                </a:solidFill>
              </a:rPr>
              <a:t>Quantidade</a:t>
            </a:r>
            <a:r>
              <a:rPr lang="en-GB" dirty="0">
                <a:solidFill>
                  <a:srgbClr val="003F8B"/>
                </a:solidFill>
              </a:rPr>
              <a:t> de </a:t>
            </a:r>
            <a:r>
              <a:rPr lang="en-GB" dirty="0" err="1">
                <a:solidFill>
                  <a:srgbClr val="003F8B"/>
                </a:solidFill>
              </a:rPr>
              <a:t>registros</a:t>
            </a:r>
            <a:r>
              <a:rPr lang="en-GB" dirty="0">
                <a:solidFill>
                  <a:srgbClr val="003F8B"/>
                </a:solidFill>
              </a:rPr>
              <a:t> </a:t>
            </a:r>
            <a:r>
              <a:rPr lang="en-GB" dirty="0" err="1">
                <a:solidFill>
                  <a:srgbClr val="003F8B"/>
                </a:solidFill>
              </a:rPr>
              <a:t>vencidos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>
              <a:buClr>
                <a:srgbClr val="FFC000"/>
              </a:buClr>
            </a:pPr>
            <a:r>
              <a:rPr lang="en-GB" dirty="0" err="1">
                <a:solidFill>
                  <a:srgbClr val="003F8B"/>
                </a:solidFill>
              </a:rPr>
              <a:t>Quantidade</a:t>
            </a:r>
            <a:r>
              <a:rPr lang="en-GB" dirty="0">
                <a:solidFill>
                  <a:srgbClr val="003F8B"/>
                </a:solidFill>
              </a:rPr>
              <a:t> de </a:t>
            </a:r>
            <a:r>
              <a:rPr lang="en-GB" dirty="0" err="1">
                <a:solidFill>
                  <a:srgbClr val="003F8B"/>
                </a:solidFill>
              </a:rPr>
              <a:t>Pagamentos</a:t>
            </a:r>
            <a:r>
              <a:rPr lang="en-GB" dirty="0">
                <a:solidFill>
                  <a:srgbClr val="003F8B"/>
                </a:solidFill>
              </a:rPr>
              <a:t> por </a:t>
            </a:r>
            <a:r>
              <a:rPr lang="en-GB" dirty="0" err="1">
                <a:solidFill>
                  <a:srgbClr val="003F8B"/>
                </a:solidFill>
              </a:rPr>
              <a:t>remessa</a:t>
            </a:r>
            <a:r>
              <a:rPr lang="en-GB" dirty="0">
                <a:solidFill>
                  <a:srgbClr val="003F8B"/>
                </a:solidFill>
              </a:rPr>
              <a:t>.</a:t>
            </a:r>
          </a:p>
          <a:p>
            <a:pPr>
              <a:buClr>
                <a:srgbClr val="FFC000"/>
              </a:buClr>
            </a:pPr>
            <a:endParaRPr lang="en-GB" dirty="0">
              <a:solidFill>
                <a:srgbClr val="003F8B"/>
              </a:solidFill>
            </a:endParaRPr>
          </a:p>
          <a:p>
            <a:pPr marL="342900" indent="-342900">
              <a:buClr>
                <a:srgbClr val="FFC000"/>
              </a:buClr>
              <a:buFont typeface="Wingdings" pitchFamily="2" charset="2"/>
              <a:buChar char="§"/>
            </a:pPr>
            <a:r>
              <a:rPr lang="en-GB" sz="2400" b="1" dirty="0" err="1">
                <a:solidFill>
                  <a:srgbClr val="FFC000"/>
                </a:solidFill>
              </a:rPr>
              <a:t>Erros</a:t>
            </a:r>
            <a:endParaRPr lang="en-GB" sz="2400" b="1" dirty="0">
              <a:solidFill>
                <a:srgbClr val="FFC000"/>
              </a:solidFill>
            </a:endParaRPr>
          </a:p>
          <a:p>
            <a:pPr>
              <a:buClr>
                <a:srgbClr val="FFC000"/>
              </a:buClr>
            </a:pPr>
            <a:r>
              <a:rPr lang="en-GB" dirty="0" err="1">
                <a:solidFill>
                  <a:srgbClr val="003F8B"/>
                </a:solidFill>
              </a:rPr>
              <a:t>Quantidade</a:t>
            </a:r>
            <a:r>
              <a:rPr lang="en-GB" dirty="0">
                <a:solidFill>
                  <a:srgbClr val="003F8B"/>
                </a:solidFill>
              </a:rPr>
              <a:t> de </a:t>
            </a:r>
            <a:r>
              <a:rPr lang="en-GB" dirty="0" err="1">
                <a:solidFill>
                  <a:srgbClr val="003F8B"/>
                </a:solidFill>
              </a:rPr>
              <a:t>Erros</a:t>
            </a:r>
            <a:r>
              <a:rPr lang="en-GB" dirty="0">
                <a:solidFill>
                  <a:srgbClr val="003F8B"/>
                </a:solidFill>
              </a:rPr>
              <a:t> de </a:t>
            </a:r>
            <a:r>
              <a:rPr lang="en-GB" dirty="0" err="1">
                <a:solidFill>
                  <a:srgbClr val="003F8B"/>
                </a:solidFill>
              </a:rPr>
              <a:t>Processamento</a:t>
            </a:r>
            <a:endParaRPr lang="pt-BR" dirty="0">
              <a:solidFill>
                <a:srgbClr val="003F8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59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v_infa_PPT_template_R7_041613">
  <a:themeElements>
    <a:clrScheme name="Informatica v11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254EA2"/>
      </a:accent1>
      <a:accent2>
        <a:srgbClr val="ED1C24"/>
      </a:accent2>
      <a:accent3>
        <a:srgbClr val="FFD400"/>
      </a:accent3>
      <a:accent4>
        <a:srgbClr val="BCBDC0"/>
      </a:accent4>
      <a:accent5>
        <a:srgbClr val="939598"/>
      </a:accent5>
      <a:accent6>
        <a:srgbClr val="6D6F71"/>
      </a:accent6>
      <a:hlink>
        <a:srgbClr val="0000FF"/>
      </a:hlink>
      <a:folHlink>
        <a:srgbClr val="800080"/>
      </a:folHlink>
    </a:clrScheme>
    <a:fontScheme name="Informatica201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8100" cmpd="sng"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953A03C48C4204783291A512AC8FE6B" ma:contentTypeVersion="10" ma:contentTypeDescription="Crie um novo documento." ma:contentTypeScope="" ma:versionID="c8469f1a4fbe64cde8c2ec381ca755fe">
  <xsd:schema xmlns:xsd="http://www.w3.org/2001/XMLSchema" xmlns:xs="http://www.w3.org/2001/XMLSchema" xmlns:p="http://schemas.microsoft.com/office/2006/metadata/properties" xmlns:ns3="50d2c664-8e34-4406-8393-cfaff799e9d8" xmlns:ns4="4144e9cd-4ff0-4fb6-97a0-a149bc4b757a" targetNamespace="http://schemas.microsoft.com/office/2006/metadata/properties" ma:root="true" ma:fieldsID="270ac8d45907f9cbbf77f441387fd130" ns3:_="" ns4:_="">
    <xsd:import namespace="50d2c664-8e34-4406-8393-cfaff799e9d8"/>
    <xsd:import namespace="4144e9cd-4ff0-4fb6-97a0-a149bc4b757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d2c664-8e34-4406-8393-cfaff799e9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44e9cd-4ff0-4fb6-97a0-a149bc4b757a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51FE482-0AB1-46A4-8D52-53D3438243D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2C06F62-A82F-431F-9398-D6C0795FD6B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1654D5-39FA-45DE-A9A6-0BB665E7B9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d2c664-8e34-4406-8393-cfaff799e9d8"/>
    <ds:schemaRef ds:uri="4144e9cd-4ff0-4fb6-97a0-a149bc4b757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13747</TotalTime>
  <Words>460</Words>
  <Application>Microsoft Office PowerPoint</Application>
  <PresentationFormat>Widescreen</PresentationFormat>
  <Paragraphs>71</Paragraphs>
  <Slides>12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Arial</vt:lpstr>
      <vt:lpstr>Avenir Black Oblique</vt:lpstr>
      <vt:lpstr>Calibri</vt:lpstr>
      <vt:lpstr>Calibri Light</vt:lpstr>
      <vt:lpstr>Wingdings</vt:lpstr>
      <vt:lpstr>Tema do Office</vt:lpstr>
      <vt:lpstr>nov_infa_PPT_template_R7_041613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Microsoft Office User</dc:creator>
  <cp:lastModifiedBy>Christian Nascimento</cp:lastModifiedBy>
  <cp:revision>593</cp:revision>
  <dcterms:created xsi:type="dcterms:W3CDTF">2018-10-23T19:38:35Z</dcterms:created>
  <dcterms:modified xsi:type="dcterms:W3CDTF">2020-02-07T16:00:43Z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0x0101001953A03C48C4204783291A512AC8FE6B</vt:lpwstr>
  </property>
</Properties>
</file>

<file path=docProps/thumbnail.jpeg>
</file>